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12"/>
  </p:notesMasterIdLst>
  <p:sldIdLst>
    <p:sldId id="256" r:id="rId2"/>
    <p:sldId id="257" r:id="rId3"/>
    <p:sldId id="258" r:id="rId4"/>
    <p:sldId id="262" r:id="rId5"/>
    <p:sldId id="263" r:id="rId6"/>
    <p:sldId id="265" r:id="rId7"/>
    <p:sldId id="266" r:id="rId8"/>
    <p:sldId id="260" r:id="rId9"/>
    <p:sldId id="261" r:id="rId10"/>
    <p:sldId id="264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9966"/>
    <a:srgbClr val="FF0000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96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B023C12-E577-4090-A430-D76F9B08177F}" type="datetimeFigureOut">
              <a:rPr lang="ru-RU"/>
              <a:pPr>
                <a:defRPr/>
              </a:pPr>
              <a:t>20.08.2010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69A7C10-2B03-4791-A052-EE134B3632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F43DBC-3BE3-4388-8554-1B5EABE0B0A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219245-9176-4DE8-A99E-70A494213A6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395BCB-7E76-4343-A740-DA5C6E4BEF4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9F8157-5DDD-4553-A8DB-ED37787CAA3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B0745A-6EA2-4A4A-9B84-4A56197649D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416A236-1D12-4821-9AD3-A0DA8ECD8B6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4A0CE1-66CA-4F0C-A55E-C86423156B0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9037F-DF4C-4453-89E2-892A41E6C03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073EE9E-9863-440C-8700-3B002ECD32AB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010E8-895F-4250-8FE1-071F8BCD26FD}" type="datetimeFigureOut">
              <a:rPr lang="ru-RU"/>
              <a:pPr>
                <a:defRPr/>
              </a:pPr>
              <a:t>20.08.2010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71645-1602-4A99-8126-939EA11465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DBFDE-FF9A-48CC-B0C5-F255C56CC0D4}" type="datetimeFigureOut">
              <a:rPr lang="ru-RU"/>
              <a:pPr>
                <a:defRPr/>
              </a:pPr>
              <a:t>20.08.2010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27DB3-37B0-475F-98FB-152B5A1C78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B4BFF-82FA-47EC-B601-72C5956FAC33}" type="datetimeFigureOut">
              <a:rPr lang="ru-RU"/>
              <a:pPr>
                <a:defRPr/>
              </a:pPr>
              <a:t>20.08.2010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27C4A-5D5F-433A-BE54-2D47162318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481C1-2944-4AC2-A4C5-AC6456E843F0}" type="datetimeFigureOut">
              <a:rPr lang="ru-RU"/>
              <a:pPr>
                <a:defRPr/>
              </a:pPr>
              <a:t>20.08.2010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4CBD3-0B57-4A24-8CD2-DD8CE1E67A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43F72-1E78-457E-AD43-8CCB034F1206}" type="datetimeFigureOut">
              <a:rPr lang="ru-RU"/>
              <a:pPr>
                <a:defRPr/>
              </a:pPr>
              <a:t>20.08.2010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6A63C-D9EF-4E22-B4E0-92F343C683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031EC-FB47-4656-BEDE-5C2C84A45B77}" type="datetimeFigureOut">
              <a:rPr lang="ru-RU"/>
              <a:pPr>
                <a:defRPr/>
              </a:pPr>
              <a:t>20.08.2010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17242-31B9-4789-9D69-BCB6869F1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F3491-E1CF-4642-A035-A07129295EAE}" type="datetimeFigureOut">
              <a:rPr lang="ru-RU"/>
              <a:pPr>
                <a:defRPr/>
              </a:pPr>
              <a:t>20.08.2010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BF73A-483B-4786-AFE7-5D3463C251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F5550-B423-45F6-8E83-7B0ACA54C160}" type="datetimeFigureOut">
              <a:rPr lang="ru-RU"/>
              <a:pPr>
                <a:defRPr/>
              </a:pPr>
              <a:t>20.08.2010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042B9-2D37-42ED-9588-1090648BE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91DDC-4B56-4165-B3BB-E93E4CBD0D14}" type="datetimeFigureOut">
              <a:rPr lang="ru-RU"/>
              <a:pPr>
                <a:defRPr/>
              </a:pPr>
              <a:t>20.08.2010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23520-7956-4BEE-9E8C-08D8D3CF1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440CC-620F-401C-B11C-D247B525021A}" type="datetimeFigureOut">
              <a:rPr lang="ru-RU"/>
              <a:pPr>
                <a:defRPr/>
              </a:pPr>
              <a:t>20.08.2010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444E3-C14B-4EC2-AC24-B4D3E6DED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0C118-C612-47F9-896F-137170BB4CA9}" type="datetimeFigureOut">
              <a:rPr lang="ru-RU"/>
              <a:pPr>
                <a:defRPr/>
              </a:pPr>
              <a:t>20.08.2010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EA2DE-0404-4847-B253-71C14494A6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E506A7A-A1F1-4CAE-8951-D2CA9D8FB322}" type="datetimeFigureOut">
              <a:rPr lang="ru-RU"/>
              <a:pPr>
                <a:defRPr/>
              </a:pPr>
              <a:t>20.08.2010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5E42070-99F6-46A1-A798-A752CA0B2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zaeltzovka.narod.ru/files/kuznecov1.jpg" TargetMode="External"/><Relationship Id="rId3" Type="http://schemas.openxmlformats.org/officeDocument/2006/relationships/image" Target="../media/image1.jpeg"/><Relationship Id="rId7" Type="http://schemas.openxmlformats.org/officeDocument/2006/relationships/hyperlink" Target="http://www.warheroes.ru/hero/images/monuments/Kuznecov_N_P_np.jp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unsveta.com/pics/1/13511.jpg" TargetMode="External"/><Relationship Id="rId5" Type="http://schemas.openxmlformats.org/officeDocument/2006/relationships/hyperlink" Target="http://www.warheroes.ru/hero/hero.asp?Hero_id=9560" TargetMode="External"/><Relationship Id="rId10" Type="http://schemas.openxmlformats.org/officeDocument/2006/relationships/hyperlink" Target="http://viperson.ru/data/200910/Kuznecov.jpg" TargetMode="External"/><Relationship Id="rId4" Type="http://schemas.openxmlformats.org/officeDocument/2006/relationships/hyperlink" Target="http://s52.radikal.ru/i137/0909/f9/8dda6619fcd4.jpg" TargetMode="External"/><Relationship Id="rId9" Type="http://schemas.openxmlformats.org/officeDocument/2006/relationships/hyperlink" Target="http://www.istorya.ru/book/ww2/img/tmp4FF-13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тя\Pictures\Новая папка (2)\Новая папка\Новая папка\8dda6619fcd4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8357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88" y="0"/>
            <a:ext cx="8358187" cy="9286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Забытый памятник незабытой войны</a:t>
            </a:r>
            <a:endParaRPr lang="ru-RU" sz="3600" b="1" dirty="0">
              <a:solidFill>
                <a:srgbClr val="C0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071802" y="4214818"/>
            <a:ext cx="6072198" cy="1752600"/>
          </a:xfrm>
        </p:spPr>
        <p:txBody>
          <a:bodyPr rtlCol="0">
            <a:normAutofit/>
          </a:bodyPr>
          <a:lstStyle/>
          <a:p>
            <a:pPr marL="1341438" indent="-1341438"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Выполнила: </a:t>
            </a:r>
            <a:r>
              <a:rPr lang="ru-RU" sz="2000" dirty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ученица 11 «Б</a:t>
            </a:r>
            <a:r>
              <a:rPr lang="ru-RU" sz="20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» класса МБОУ СОШ №120 Котельникова </a:t>
            </a:r>
            <a:r>
              <a:rPr lang="ru-RU" sz="2000" dirty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Екатерина</a:t>
            </a:r>
            <a:endParaRPr lang="ru-RU" sz="2000" dirty="0" smtClean="0"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Руководитель: Садофьева Е.И.</a:t>
            </a:r>
            <a:endParaRPr lang="ru-RU" sz="2000" dirty="0"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5662" y="6309320"/>
            <a:ext cx="4500594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>
              <a:defRPr/>
            </a:pPr>
            <a:r>
              <a:rPr lang="ru-RU" b="1" dirty="0">
                <a:solidFill>
                  <a:schemeClr val="accent3"/>
                </a:solidFill>
              </a:rPr>
              <a:t>                     </a:t>
            </a:r>
            <a:r>
              <a:rPr lang="ru-RU" b="1" dirty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Новосибирск  2010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57290" y="2285992"/>
            <a:ext cx="6500858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Кузнецов </a:t>
            </a:r>
            <a:endParaRPr lang="ru-RU" sz="40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Николай 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Павлович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95536" y="0"/>
            <a:ext cx="8358187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Забытый памятник незабытой войны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Катя\Pictures\Новая папка (2)\Новая папка\Новая папка\8dda6619fcd4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8357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429684" cy="510334"/>
          </a:xfrm>
        </p:spPr>
        <p:txBody>
          <a:bodyPr rtlCol="0">
            <a:noAutofit/>
            <a:sp3d extrusionH="57150" prstMaterial="flat">
              <a:bevelT w="38100" h="38100" prst="relaxedInset"/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C</a:t>
            </a:r>
            <a:r>
              <a:rPr lang="ru-RU" sz="4000" b="1" dirty="0" err="1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сылки</a:t>
            </a:r>
            <a:r>
              <a:rPr lang="en-US" sz="4000" b="1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на источники информации:</a:t>
            </a:r>
            <a:endParaRPr lang="ru-RU" sz="4000" b="1" dirty="0"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323528" y="1285875"/>
            <a:ext cx="856895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FF"/>
                </a:solidFill>
              </a:rPr>
              <a:t>Книга Памяти. </a:t>
            </a:r>
            <a:r>
              <a:rPr lang="ru-RU" sz="2000" dirty="0" err="1" smtClean="0">
                <a:solidFill>
                  <a:srgbClr val="FFFFFF"/>
                </a:solidFill>
              </a:rPr>
              <a:t>Заельцовский</a:t>
            </a:r>
            <a:r>
              <a:rPr lang="ru-RU" sz="2000" dirty="0" smtClean="0">
                <a:solidFill>
                  <a:srgbClr val="FFFFFF"/>
                </a:solidFill>
              </a:rPr>
              <a:t> район г.Новосибирска. – Новосибирск: Новосибирское книжное издательство, 1998.</a:t>
            </a:r>
          </a:p>
          <a:p>
            <a:r>
              <a:rPr lang="en-US" sz="2000" dirty="0" smtClean="0">
                <a:solidFill>
                  <a:srgbClr val="FFFFFF"/>
                </a:solidFill>
                <a:hlinkClick r:id="rId4"/>
              </a:rPr>
              <a:t>http</a:t>
            </a:r>
            <a:r>
              <a:rPr lang="en-US" sz="2000" dirty="0">
                <a:solidFill>
                  <a:srgbClr val="FFFFFF"/>
                </a:solidFill>
                <a:hlinkClick r:id="rId4"/>
              </a:rPr>
              <a:t>://</a:t>
            </a:r>
            <a:r>
              <a:rPr lang="en-US" sz="2000" dirty="0" smtClean="0">
                <a:solidFill>
                  <a:srgbClr val="FFFFFF"/>
                </a:solidFill>
                <a:hlinkClick r:id="rId4"/>
              </a:rPr>
              <a:t>s52.radikal.ru/i137/0909/f9/8dda6619fcd4.jpg</a:t>
            </a:r>
            <a:endParaRPr lang="ru-RU" sz="2000" dirty="0" smtClean="0">
              <a:solidFill>
                <a:srgbClr val="FFFFFF"/>
              </a:solidFill>
            </a:endParaRPr>
          </a:p>
          <a:p>
            <a:r>
              <a:rPr lang="en-US" sz="2000" dirty="0" smtClean="0">
                <a:solidFill>
                  <a:srgbClr val="FFFFFF"/>
                </a:solidFill>
                <a:hlinkClick r:id="rId5"/>
              </a:rPr>
              <a:t>http://www.warheroes.ru/hero/hero.asp?Hero_id=9560</a:t>
            </a:r>
            <a:endParaRPr lang="ru-RU" sz="2000" dirty="0" smtClean="0">
              <a:solidFill>
                <a:srgbClr val="FFFFFF"/>
              </a:solidFill>
            </a:endParaRPr>
          </a:p>
          <a:p>
            <a:r>
              <a:rPr lang="en-US" sz="2000" dirty="0" smtClean="0">
                <a:solidFill>
                  <a:srgbClr val="FFFFFF"/>
                </a:solidFill>
                <a:hlinkClick r:id="rId6"/>
              </a:rPr>
              <a:t>http://unsveta.com/pics/1/13511.jpg</a:t>
            </a:r>
            <a:r>
              <a:rPr lang="ru-RU" sz="2000" dirty="0" smtClean="0">
                <a:solidFill>
                  <a:srgbClr val="FFFFFF"/>
                </a:solidFill>
              </a:rPr>
              <a:t> </a:t>
            </a:r>
          </a:p>
          <a:p>
            <a:r>
              <a:rPr lang="en-US" sz="2000" dirty="0" smtClean="0">
                <a:solidFill>
                  <a:srgbClr val="FFFFFF"/>
                </a:solidFill>
                <a:hlinkClick r:id="rId7"/>
              </a:rPr>
              <a:t>http://www.warheroes.ru/hero/images/monuments/Kuznecov_N_P_np.jpg</a:t>
            </a:r>
            <a:r>
              <a:rPr lang="ru-RU" sz="2000" dirty="0" smtClean="0">
                <a:solidFill>
                  <a:srgbClr val="FFFFFF"/>
                </a:solidFill>
              </a:rPr>
              <a:t> </a:t>
            </a:r>
          </a:p>
          <a:p>
            <a:r>
              <a:rPr lang="en-US" sz="2000" dirty="0" smtClean="0">
                <a:solidFill>
                  <a:srgbClr val="FFFFFF"/>
                </a:solidFill>
                <a:hlinkClick r:id="rId8"/>
              </a:rPr>
              <a:t>http://zaeltzovka.narod.ru/files/kuznecov1.jpg</a:t>
            </a:r>
            <a:r>
              <a:rPr lang="ru-RU" sz="2000" dirty="0" smtClean="0">
                <a:solidFill>
                  <a:srgbClr val="FFFFFF"/>
                </a:solidFill>
              </a:rPr>
              <a:t> </a:t>
            </a:r>
          </a:p>
          <a:p>
            <a:r>
              <a:rPr lang="en-US" sz="2000" dirty="0" smtClean="0">
                <a:solidFill>
                  <a:srgbClr val="FFFFFF"/>
                </a:solidFill>
                <a:hlinkClick r:id="rId9"/>
              </a:rPr>
              <a:t>http://www.istorya.ru/book/ww2/img/tmp4FF-13.jpg</a:t>
            </a:r>
            <a:r>
              <a:rPr lang="ru-RU" sz="2000" dirty="0" smtClean="0">
                <a:solidFill>
                  <a:srgbClr val="FFFFFF"/>
                </a:solidFill>
              </a:rPr>
              <a:t> </a:t>
            </a:r>
          </a:p>
          <a:p>
            <a:r>
              <a:rPr lang="en-US" sz="2000" dirty="0" smtClean="0">
                <a:solidFill>
                  <a:srgbClr val="FFFFFF"/>
                </a:solidFill>
                <a:hlinkClick r:id="rId10"/>
              </a:rPr>
              <a:t>http://viperson.ru/data/200910/Kuznecov.jpg</a:t>
            </a:r>
            <a:r>
              <a:rPr lang="ru-RU" sz="2000" dirty="0" smtClean="0">
                <a:solidFill>
                  <a:srgbClr val="FFFFFF"/>
                </a:solidFill>
              </a:rPr>
              <a:t> </a:t>
            </a:r>
          </a:p>
          <a:p>
            <a:endParaRPr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атя\Pictures\Новая папка (2)\Новая папка\Новая папка\8dda6619fcd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83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Катя\Pictures\Новая папка (2)\Новая папка\Новая папка\8dda6619fcd4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83579" cy="6858000"/>
          </a:xfrm>
          <a:prstGeom prst="rect">
            <a:avLst/>
          </a:prstGeom>
          <a:noFill/>
        </p:spPr>
      </p:pic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3995936" y="404664"/>
            <a:ext cx="475252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defRPr/>
            </a:pPr>
            <a:r>
              <a:rPr lang="ru-RU" sz="2400" b="1" dirty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</a:t>
            </a:r>
            <a:r>
              <a:rPr lang="ru-RU" sz="2400" dirty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узнецов Николай </a:t>
            </a:r>
            <a:r>
              <a:rPr lang="ru-RU" sz="24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Павлович родился </a:t>
            </a:r>
            <a:r>
              <a:rPr lang="ru-RU" sz="2400" dirty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28 октября 1923 года в селе Озерно-Кузнецово Угловского района Алтайского края в семье крестьянина. Русский. Член ВКП(б)/КПСС с 1944 года. Жил в городе Камень-на-Оби Алтайского края, затем в городе Киселёвск Кемеровской области, где окончил 8 классов. В 1940—42 годах учился в специальной школе лётчиков</a:t>
            </a:r>
            <a:r>
              <a:rPr lang="ru-RU" sz="24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  <a:p>
            <a:pPr algn="just">
              <a:defRPr/>
            </a:pPr>
            <a:r>
              <a:rPr lang="ru-RU" sz="24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</a:t>
            </a:r>
            <a:r>
              <a:rPr lang="ru-RU" sz="2400" dirty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боях Великой Отечественной войны с марта 1942 года.</a:t>
            </a:r>
            <a:endParaRPr lang="ru-RU" sz="2400" b="1" dirty="0"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050" name="Picture 2" descr="C:\Users\Катя\Pictures\Новая папка (2)\Новая папка\Новая папка\Kuznecov.jpg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214282" y="428604"/>
            <a:ext cx="3429024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Катя\Pictures\Новая папка (2)\Новая папка\Новая папка\8dda6619fcd4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8357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4391918" cy="5160066"/>
          </a:xfrm>
        </p:spPr>
        <p:txBody>
          <a:bodyPr rtlCol="0">
            <a:noAutofit/>
            <a:sp3d extrusionH="57150" prstMaterial="flat">
              <a:bevelT h="25400" prst="softRound"/>
              <a:contourClr>
                <a:schemeClr val="tx2"/>
              </a:contourClr>
            </a:sp3d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Наводчик орудия </a:t>
            </a:r>
            <a:r>
              <a:rPr lang="ru-RU" sz="2400" dirty="0" err="1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артиллерий-ского</a:t>
            </a:r>
            <a:r>
              <a:rPr lang="ru-RU" sz="24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дивизиона 69-й механизированной бригады 9-го механизированного корпуса 3-й гвардейской танковой армии Воронежского фронта красноармеец Кузнецов в составе расчёта старшего сержанта Н.И. Афанасьева в числе первых переправился через Днепр в районе села Зарубинцы (</a:t>
            </a:r>
            <a:r>
              <a:rPr lang="ru-RU" sz="2400" dirty="0" err="1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Каневский</a:t>
            </a:r>
            <a:r>
              <a:rPr lang="ru-RU" sz="24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 Черкасской области).</a:t>
            </a:r>
            <a:endParaRPr lang="ru-RU" sz="2400" dirty="0"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Users\Катя\Pictures\Новая папка (2)\Новая папка\Новая папка\kuznecov1.jpg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942066" y="500042"/>
            <a:ext cx="4201934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Катя\Pictures\Новая папка (2)\Новая папка\Новая папка\8dda6619fcd4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8357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3600400"/>
          </a:xfrm>
        </p:spPr>
        <p:txBody>
          <a:bodyPr rtlCol="0">
            <a:noAutofit/>
            <a:sp3d extrusionH="57150" prstMaterial="flat">
              <a:bevelT w="38100" h="38100" prst="relaxedInset"/>
              <a:contourClr>
                <a:schemeClr val="tx2"/>
              </a:contourClr>
            </a:sp3d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Орудийному расчёту Н.И. Афанасьева было приказано занять оборону на окраине деревни Зарубинцы. Внезапно появились танки. Они остановились у сарая. Танкисты открыли люки, чтобы лучше осмотреть местность. И тогда ударило орудие прямой наводкой. Метко стрелял наводчик Николай Кузнецов... Загорелся один, второй фашистский танк... Гитлеровцы опомнились, открыли стрельбу, а из-за сарая пошли в атаку автоматчики. Взрыв. Осколки секут все вокруг, гулко барабанят в щит и лафет. Ничего не видно, лишь клубящийся дым, пронизанный трассами снарядов</a:t>
            </a:r>
            <a:r>
              <a:rPr lang="ru-RU" sz="24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Катя\Pictures\Новая папка (2)\Новая папка\Новая папка\tmp4FF-13.jpg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427472" y="3860478"/>
            <a:ext cx="6312880" cy="2997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Катя\Pictures\Новая папка (2)\Новая папка\Новая папка\8dda6619fcd4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8357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260648"/>
            <a:ext cx="5148064" cy="6408712"/>
          </a:xfrm>
        </p:spPr>
        <p:txBody>
          <a:bodyPr rtlCol="0">
            <a:noAutofit/>
            <a:sp3d extrusionH="57150" prstMaterial="flat">
              <a:bevelT w="69850" h="38100" prst="cross"/>
              <a:contourClr>
                <a:schemeClr val="tx2"/>
              </a:contourClr>
            </a:sp3d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Погиб заряжающий. Возле орудия остался наводчик Николай Кузнецов. Прямо перед глазами заплясал срез ствола гитлеровского танка. Орудие и танк выстрелили одновременно. Взрывная волна оглушила и отбросила Кузнецова. Решив, что орудие уничтожено, немцы двинулись в бой. Но Кузнецов уже пришел в себя и, когда танк подставил бок, выстрелил. За танком шел бронетранспортер с солдатами. Взрывная волна перевернула бронетранспортер. Немцы бросились в сарай. Кузнецов одним выстрелом поджёг бронетранспортёр, другим – сарай.</a:t>
            </a:r>
            <a:endParaRPr lang="ru-RU" sz="2400" dirty="0"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 descr="C:\Users\Катя\Pictures\Новая папка (2)\Новая папка\Новая папка\13511.jpg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332656"/>
            <a:ext cx="3929090" cy="5893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Катя\Pictures\Новая папка (2)\Новая папка\Новая папка\8dda6619fcd4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8357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43608" y="1052736"/>
            <a:ext cx="7429552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dirty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Бой длился весь день. Поздно вечером к орудию Афанасьева подъехала автомашина, </a:t>
            </a:r>
            <a:r>
              <a:rPr lang="ru-RU" sz="24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чтобы </a:t>
            </a:r>
            <a:r>
              <a:rPr lang="ru-RU" sz="2400" dirty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перевезти его на новую позицию. И тогда Афанасьев и Кузнецов узнали, что из всего дивизиона уцелело только их орудие. </a:t>
            </a:r>
            <a:endParaRPr lang="ru-RU" sz="2400" dirty="0" smtClean="0"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lvl="0" algn="just">
              <a:defRPr/>
            </a:pPr>
            <a:r>
              <a:rPr lang="ru-RU" sz="24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 3 дня боёв расчёт подбил три танка, два бронетранспортёра, уничтожил два миномёта, пять пулемётных точек, подавил огонь орудия и двух станковых пулемётов врага, при этом 2 танка, бронетранспортёр и огневые точки уничтожил Кузнецов лично.</a:t>
            </a:r>
            <a:endParaRPr lang="ru-RU" sz="2400" dirty="0"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атя\Pictures\Новая папка (2)\Новая папка\Новая папка\8dda6619fcd4.jp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83579" cy="6858000"/>
          </a:xfrm>
          <a:prstGeom prst="rect">
            <a:avLst/>
          </a:prstGeom>
          <a:noFill/>
        </p:spPr>
      </p:pic>
      <p:pic>
        <p:nvPicPr>
          <p:cNvPr id="3" name="Рисунок 2" descr="10001.jpg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>
          <a:xfrm>
            <a:off x="1835696" y="908720"/>
            <a:ext cx="5544616" cy="57606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95536" y="0"/>
            <a:ext cx="8358187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Из Книги памяти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Заельцовского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района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Катя\Pictures\Новая папка (2)\Новая папка\Новая папка\8dda6619fcd4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8357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05800" cy="2304256"/>
          </a:xfrm>
        </p:spPr>
        <p:txBody>
          <a:bodyPr rtlCol="0">
            <a:noAutofit/>
            <a:sp3d extrusionH="57150" prstMaterial="flat">
              <a:bevelT h="25400" prst="softRound"/>
              <a:contourClr>
                <a:schemeClr val="tx2"/>
              </a:contourClr>
            </a:sp3d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казом Президиума Верховного Совета СССР от 10 января 1944 года за мужество, отвагу и героизм, проявленные в борьбе с немецко-фашистскими захватчиками, красноармейцу </a:t>
            </a:r>
            <a:r>
              <a:rPr lang="ru-RU" sz="2400" b="1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Кузнецову Николаю Павловичу</a:t>
            </a:r>
            <a:r>
              <a:rPr lang="ru-RU" sz="2400" dirty="0" smtClean="0"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присвоено звание Героя Советского Союза с вручением ордена Ленина и медали "Золотая Звезда" (№ 2143).</a:t>
            </a:r>
            <a:endParaRPr lang="ru-RU" sz="2400" dirty="0"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625" y="214313"/>
            <a:ext cx="8305800" cy="2571750"/>
          </a:xfrm>
          <a:prstGeom prst="rect">
            <a:avLst/>
          </a:prstGeom>
        </p:spPr>
        <p:txBody>
          <a:bodyPr anchor="ctr">
            <a:normAutofit/>
            <a:sp3d extrusionH="57150" prstMaterial="flat">
              <a:bevelT h="25400" prst="softRound"/>
              <a:contourClr>
                <a:schemeClr val="tx2"/>
              </a:contourClr>
            </a:sp3d>
          </a:bodyPr>
          <a:lstStyle/>
          <a:p>
            <a:pPr algn="just" fontAlgn="auto">
              <a:spcAft>
                <a:spcPts val="0"/>
              </a:spcAft>
              <a:defRPr/>
            </a:pPr>
            <a:endParaRPr lang="ru-RU" sz="20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149" name="Рисунок 6" descr="Звезда_орден Ленина.gif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2708920"/>
            <a:ext cx="3435350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Катя\Pictures\Новая папка (2)\Новая папка\Новая папка\8dda6619fcd4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8357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44016"/>
            <a:ext cx="5004048" cy="6525344"/>
          </a:xfrm>
        </p:spPr>
        <p:txBody>
          <a:bodyPr rtlCol="0">
            <a:noAutofit/>
            <a:sp3d extrusionH="57150" prstMaterial="flat">
              <a:bevelT w="38100" h="38100" prst="relaxedInset"/>
              <a:contourClr>
                <a:schemeClr val="tx2"/>
              </a:contourClr>
            </a:sp3d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1945 году окончил школу военных лётчиков дальней авиации. С 1947 года лейтенант Кузнецов — в запасе. Был на партийной и советской работе. Окончил Новосибирскую высшую партийную школу. С 1963 года служил в органах внутренних дел, полковник внутренней службы. Жил в Новосибирске. </a:t>
            </a:r>
            <a:b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Умер 7 февраля 2003 года. Похоронен на </a:t>
            </a:r>
            <a:r>
              <a:rPr lang="ru-RU" sz="24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Заельцовском</a:t>
            </a:r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кладбище в Новосибирске.</a:t>
            </a:r>
            <a:b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Награждён орденом Ленина (10.01.1944), Красного Знамени (27.09.1944), Отечественной войны 1-й степени (06.04.1985), медалями.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2" name="Прямоугольник 2"/>
          <p:cNvSpPr>
            <a:spLocks noChangeArrowheads="1"/>
          </p:cNvSpPr>
          <p:nvPr/>
        </p:nvSpPr>
        <p:spPr bwMode="auto">
          <a:xfrm>
            <a:off x="2286000" y="2828925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5122" name="Picture 2" descr="C:\Users\Катя\Pictures\Новая папка (2)\Новая папка\Новая папка\Kuznecov_N_P_np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04664"/>
            <a:ext cx="4067175" cy="5400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rgbClr val="000000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F8F8F8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831</TotalTime>
  <Words>548</Words>
  <Application>Microsoft Office PowerPoint</Application>
  <PresentationFormat>Экран (4:3)</PresentationFormat>
  <Paragraphs>36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Забытый памятник незабытой войны</vt:lpstr>
      <vt:lpstr>Слайд 2</vt:lpstr>
      <vt:lpstr>Наводчик орудия артиллерий-ского дивизиона 69-й механизированной бригады 9-го механизированного корпуса 3-й гвардейской танковой армии Воронежского фронта красноармеец Кузнецов в составе расчёта старшего сержанта Н.И. Афанасьева в числе первых переправился через Днепр в районе села Зарубинцы (Каневский район Черкасской области).</vt:lpstr>
      <vt:lpstr>Орудийному расчёту Н.И. Афанасьева было приказано занять оборону на окраине деревни Зарубинцы. Внезапно появились танки. Они остановились у сарая. Танкисты открыли люки, чтобы лучше осмотреть местность. И тогда ударило орудие прямой наводкой. Метко стрелял наводчик Николай Кузнецов... Загорелся один, второй фашистский танк... Гитлеровцы опомнились, открыли стрельбу, а из-за сарая пошли в атаку автоматчики. Взрыв. Осколки секут все вокруг, гулко барабанят в щит и лафет. Ничего не видно, лишь клубящийся дым, пронизанный трассами снарядов.</vt:lpstr>
      <vt:lpstr>Погиб заряжающий. Возле орудия остался наводчик Николай Кузнецов. Прямо перед глазами заплясал срез ствола гитлеровского танка. Орудие и танк выстрелили одновременно. Взрывная волна оглушила и отбросила Кузнецова. Решив, что орудие уничтожено, немцы двинулись в бой. Но Кузнецов уже пришел в себя и, когда танк подставил бок, выстрелил. За танком шел бронетранспортер с солдатами. Взрывная волна перевернула бронетранспортер. Немцы бросились в сарай. Кузнецов одним выстрелом поджёг бронетранспортёр, другим – сарай.</vt:lpstr>
      <vt:lpstr>Слайд 6</vt:lpstr>
      <vt:lpstr>Слайд 7</vt:lpstr>
      <vt:lpstr>Указом Президиума Верховного Совета СССР от 10 января 1944 года за мужество, отвагу и героизм, проявленные в борьбе с немецко-фашистскими захватчиками, красноармейцу Кузнецову Николаю Павловичу присвоено звание Героя Советского Союза с вручением ордена Ленина и медали "Золотая Звезда" (№ 2143).</vt:lpstr>
      <vt:lpstr>В 1945 году окончил школу военных лётчиков дальней авиации. С 1947 года лейтенант Кузнецов — в запасе. Был на партийной и советской работе. Окончил Новосибирскую высшую партийную школу. С 1963 года служил в органах внутренних дел, полковник внутренней службы. Жил в Новосибирске.  Умер 7 февраля 2003 года. Похоронен на Заельцовском кладбище в Новосибирске.  Награждён орденом Ленина (10.01.1944), Красного Знамени (27.09.1944), Отечественной войны 1-й степени (06.04.1985), медалями.</vt:lpstr>
      <vt:lpstr>Cсылки на источники информации: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Забытый памятник незабытой войны</dc:title>
  <dc:creator>Катя</dc:creator>
  <cp:lastModifiedBy>User</cp:lastModifiedBy>
  <cp:revision>71</cp:revision>
  <dcterms:created xsi:type="dcterms:W3CDTF">2010-02-14T09:03:46Z</dcterms:created>
  <dcterms:modified xsi:type="dcterms:W3CDTF">2010-08-20T03:38:16Z</dcterms:modified>
</cp:coreProperties>
</file>